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3" r:id="rId3"/>
    <p:sldId id="274" r:id="rId4"/>
    <p:sldId id="275" r:id="rId5"/>
    <p:sldId id="276" r:id="rId6"/>
    <p:sldId id="281" r:id="rId7"/>
    <p:sldId id="277" r:id="rId8"/>
    <p:sldId id="278" r:id="rId9"/>
    <p:sldId id="279" r:id="rId10"/>
    <p:sldId id="280"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5/10/2019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5AA46BEE-5574-412B-B498-3788E435FB52}" type="slidenum">
              <a:rPr lang="en-US" smtClean="0"/>
              <a:t>11</a:t>
            </a:fld>
            <a:endParaRPr lang="en-US"/>
          </a:p>
        </p:txBody>
      </p:sp>
    </p:spTree>
    <p:extLst>
      <p:ext uri="{BB962C8B-B14F-4D97-AF65-F5344CB8AC3E}">
        <p14:creationId xmlns:p14="http://schemas.microsoft.com/office/powerpoint/2010/main" val="340228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hyperlink" Target="http://70years-fhe.uacg.bg/" TargetMode="External"/><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799" y="4699504"/>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1266263" y="1771955"/>
            <a:ext cx="6400800" cy="1143000"/>
          </a:xfrm>
        </p:spPr>
        <p:txBody>
          <a:bodyPr>
            <a:noAutofit/>
          </a:bodyPr>
          <a:lstStyle/>
          <a:p>
            <a:r>
              <a:rPr lang="en-U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Staff Training in </a:t>
            </a:r>
            <a:r>
              <a:rPr lang="en-US" b="1" dirty="0" err="1">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UACEG</a:t>
            </a:r>
            <a:r>
              <a:rPr lang="en-U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-Sofia, Bulgaria</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3009899"/>
            <a:ext cx="7772400" cy="8382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dirty="0">
                <a:solidFill>
                  <a:schemeClr val="accent1">
                    <a:lumMod val="75000"/>
                  </a:schemeClr>
                </a:solidFill>
                <a:latin typeface="Calibri Light" pitchFamily="34" charset="0"/>
                <a:cs typeface="Calibri Light" pitchFamily="34" charset="0"/>
              </a:rPr>
              <a:t>Assoc. Prof. </a:t>
            </a:r>
            <a:r>
              <a:rPr lang="en-GB" sz="1800" b="1" dirty="0" err="1">
                <a:solidFill>
                  <a:schemeClr val="accent1">
                    <a:lumMod val="75000"/>
                  </a:schemeClr>
                </a:solidFill>
                <a:latin typeface="Calibri Light" pitchFamily="34" charset="0"/>
                <a:cs typeface="Calibri Light" pitchFamily="34" charset="0"/>
              </a:rPr>
              <a:t>Dr.</a:t>
            </a:r>
            <a:r>
              <a:rPr lang="en-GB" sz="1800" b="1" dirty="0">
                <a:solidFill>
                  <a:schemeClr val="accent1">
                    <a:lumMod val="75000"/>
                  </a:schemeClr>
                </a:solidFill>
                <a:latin typeface="Calibri Light" pitchFamily="34" charset="0"/>
                <a:cs typeface="Calibri Light" pitchFamily="34" charset="0"/>
              </a:rPr>
              <a:t> Eng. Petar Filkov</a:t>
            </a:r>
          </a:p>
          <a:p>
            <a:endParaRPr lang="en-GB" sz="1800" b="1" dirty="0">
              <a:solidFill>
                <a:schemeClr val="accent1">
                  <a:lumMod val="75000"/>
                </a:schemeClr>
              </a:solidFill>
              <a:latin typeface="Calibri Light" pitchFamily="34" charset="0"/>
              <a:cs typeface="Calibri Light" pitchFamily="34" charset="0"/>
            </a:endParaRPr>
          </a:p>
          <a:p>
            <a:r>
              <a:rPr lang="en-GB" sz="1800" dirty="0">
                <a:solidFill>
                  <a:schemeClr val="accent1">
                    <a:lumMod val="75000"/>
                  </a:schemeClr>
                </a:solidFill>
                <a:latin typeface="Calibri Light" pitchFamily="34" charset="0"/>
                <a:cs typeface="Calibri Light" pitchFamily="34" charset="0"/>
              </a:rPr>
              <a:t>University of Architecture, Civil Engineering and Geodesy, Sofia, Bulgaria</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984015"/>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Workshop on innovative practices in the EU water sector: barriers and opportunities </a:t>
            </a:r>
            <a:r>
              <a:rPr lang="en-US" sz="1800" dirty="0" err="1">
                <a:solidFill>
                  <a:schemeClr val="accent1">
                    <a:lumMod val="75000"/>
                  </a:schemeClr>
                </a:solidFill>
                <a:latin typeface="Calibri Light" pitchFamily="34" charset="0"/>
                <a:cs typeface="Calibri Light" pitchFamily="34" charset="0"/>
              </a:rPr>
              <a:t>BOKU</a:t>
            </a:r>
            <a:r>
              <a:rPr lang="en-US" sz="1800" dirty="0">
                <a:solidFill>
                  <a:schemeClr val="accent1">
                    <a:lumMod val="75000"/>
                  </a:schemeClr>
                </a:solidFill>
                <a:latin typeface="Calibri Light" pitchFamily="34" charset="0"/>
                <a:cs typeface="Calibri Light" pitchFamily="34" charset="0"/>
              </a:rPr>
              <a:t>, Vienna</a:t>
            </a:r>
            <a:r>
              <a:rPr lang="sr-Latn-BA" sz="1800" dirty="0">
                <a:solidFill>
                  <a:schemeClr val="accent1">
                    <a:lumMod val="75000"/>
                  </a:schemeClr>
                </a:solidFill>
                <a:latin typeface="Calibri Light" pitchFamily="34" charset="0"/>
                <a:cs typeface="Calibri Light" pitchFamily="34" charset="0"/>
              </a:rPr>
              <a:t>/ </a:t>
            </a:r>
            <a:r>
              <a:rPr lang="en-GB" sz="1800" dirty="0">
                <a:solidFill>
                  <a:schemeClr val="accent1">
                    <a:lumMod val="75000"/>
                  </a:schemeClr>
                </a:solidFill>
                <a:latin typeface="Calibri Light" pitchFamily="34" charset="0"/>
                <a:cs typeface="Calibri Light" pitchFamily="34" charset="0"/>
              </a:rPr>
              <a:t>08-10.05.2019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solidFill>
                  <a:srgbClr val="FF0000"/>
                </a:solidFill>
              </a:rPr>
              <a:t>Invitation</a:t>
            </a:r>
            <a:endParaRPr lang="bg-BG" sz="3600" b="1" dirty="0">
              <a:solidFill>
                <a:srgbClr val="FF0000"/>
              </a:solidFill>
            </a:endParaRPr>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199" y="1600200"/>
            <a:ext cx="8455001" cy="4525963"/>
          </a:xfrm>
        </p:spPr>
        <p:txBody>
          <a:bodyPr>
            <a:noAutofit/>
          </a:bodyPr>
          <a:lstStyle/>
          <a:p>
            <a:r>
              <a:rPr lang="en-GB" sz="2800" dirty="0"/>
              <a:t>On 7</a:t>
            </a:r>
            <a:r>
              <a:rPr lang="en-GB" sz="2800" baseline="30000" dirty="0"/>
              <a:t>th</a:t>
            </a:r>
            <a:r>
              <a:rPr lang="en-GB" sz="2800" dirty="0"/>
              <a:t> and 8</a:t>
            </a:r>
            <a:r>
              <a:rPr lang="en-GB" sz="2800" baseline="30000" dirty="0"/>
              <a:t>th</a:t>
            </a:r>
            <a:r>
              <a:rPr lang="en-GB" sz="2800" dirty="0"/>
              <a:t> of November (Thursday and Friday) there will be </a:t>
            </a:r>
          </a:p>
          <a:p>
            <a:pPr marL="0" indent="0">
              <a:buNone/>
            </a:pPr>
            <a:r>
              <a:rPr lang="en-US" sz="3000" b="1" i="1" dirty="0"/>
              <a:t>International Jubilee Conference: Science &amp; Technic </a:t>
            </a:r>
          </a:p>
          <a:p>
            <a:pPr marL="0" indent="0" algn="ctr">
              <a:buNone/>
            </a:pPr>
            <a:r>
              <a:rPr lang="en-GB" sz="2800" dirty="0"/>
              <a:t>on the occasion of 70</a:t>
            </a:r>
            <a:r>
              <a:rPr lang="en-GB" sz="2800" baseline="30000" dirty="0"/>
              <a:t>th</a:t>
            </a:r>
            <a:r>
              <a:rPr lang="en-GB" sz="2800" dirty="0"/>
              <a:t> anniversary of the </a:t>
            </a:r>
          </a:p>
          <a:p>
            <a:pPr marL="0" indent="0" algn="ctr">
              <a:buNone/>
            </a:pPr>
            <a:r>
              <a:rPr lang="en-GB" sz="2800" dirty="0"/>
              <a:t>Faculty of Hydraulic Engineering</a:t>
            </a:r>
          </a:p>
          <a:p>
            <a:endParaRPr lang="en-GB" sz="2800" dirty="0"/>
          </a:p>
          <a:p>
            <a:r>
              <a:rPr lang="en-GB" sz="2800" dirty="0"/>
              <a:t>Conference website: </a:t>
            </a:r>
            <a:r>
              <a:rPr lang="en-US" sz="2800" dirty="0">
                <a:hlinkClick r:id="rId5"/>
              </a:rPr>
              <a:t>http://70years-fhe.uacg.bg</a:t>
            </a:r>
            <a:endParaRPr lang="en-US" sz="2800" dirty="0"/>
          </a:p>
          <a:p>
            <a:r>
              <a:rPr lang="en-GB" sz="2800" dirty="0"/>
              <a:t>Deadline for submitting abstracts: 15</a:t>
            </a:r>
            <a:r>
              <a:rPr lang="en-GB" sz="2800" baseline="30000" dirty="0"/>
              <a:t>th</a:t>
            </a:r>
            <a:r>
              <a:rPr lang="en-GB" sz="2800" dirty="0"/>
              <a:t> of September </a:t>
            </a:r>
            <a:endParaRPr lang="bg-BG" sz="2200" dirty="0"/>
          </a:p>
        </p:txBody>
      </p:sp>
    </p:spTree>
    <p:extLst>
      <p:ext uri="{BB962C8B-B14F-4D97-AF65-F5344CB8AC3E}">
        <p14:creationId xmlns:p14="http://schemas.microsoft.com/office/powerpoint/2010/main" val="3143189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200" y="3063081"/>
            <a:ext cx="8455001" cy="731837"/>
          </a:xfrm>
        </p:spPr>
        <p:txBody>
          <a:bodyPr>
            <a:noAutofit/>
          </a:bodyPr>
          <a:lstStyle/>
          <a:p>
            <a:pPr marL="0" indent="0" algn="ctr">
              <a:spcBef>
                <a:spcPts val="300"/>
              </a:spcBef>
              <a:buNone/>
            </a:pPr>
            <a:r>
              <a:rPr lang="en-GB" sz="4000" b="1" dirty="0">
                <a:solidFill>
                  <a:schemeClr val="accent1"/>
                </a:solidFill>
              </a:rPr>
              <a:t>THANK YOU FOR YOUR ATTENTION!</a:t>
            </a:r>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Tree>
    <p:extLst>
      <p:ext uri="{BB962C8B-B14F-4D97-AF65-F5344CB8AC3E}">
        <p14:creationId xmlns:p14="http://schemas.microsoft.com/office/powerpoint/2010/main" val="200796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Agenda</a:t>
            </a:r>
            <a:endParaRPr lang="bg-BG" sz="3600" b="1" dirty="0"/>
          </a:p>
        </p:txBody>
      </p:sp>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199" y="1371600"/>
            <a:ext cx="8455001" cy="4754564"/>
          </a:xfrm>
        </p:spPr>
        <p:txBody>
          <a:bodyPr/>
          <a:lstStyle/>
          <a:p>
            <a:pPr marL="0" indent="0" algn="ctr">
              <a:buNone/>
            </a:pPr>
            <a:endParaRPr lang="en-US" b="1" dirty="0"/>
          </a:p>
          <a:p>
            <a:pPr marL="0" indent="0" algn="ctr">
              <a:buNone/>
            </a:pPr>
            <a:r>
              <a:rPr lang="en-US" b="1" dirty="0"/>
              <a:t>Reflection of the water policies in the education: insights form the Bulgarian experience</a:t>
            </a:r>
          </a:p>
          <a:p>
            <a:pPr marL="0" indent="0" algn="ctr">
              <a:buNone/>
            </a:pPr>
            <a:endParaRPr lang="en-US" sz="2000" b="1" dirty="0"/>
          </a:p>
          <a:p>
            <a:pPr marL="0" indent="0" algn="ctr">
              <a:buNone/>
            </a:pPr>
            <a:r>
              <a:rPr lang="en-US" sz="2800" dirty="0"/>
              <a:t>University of Architecture, Civil Engineering and Geodesy Sofia</a:t>
            </a:r>
          </a:p>
          <a:p>
            <a:pPr marL="0" indent="0" algn="ctr">
              <a:buNone/>
            </a:pPr>
            <a:endParaRPr lang="en-US" sz="2800" b="1" dirty="0"/>
          </a:p>
          <a:p>
            <a:pPr marL="0" indent="0" algn="ctr">
              <a:buNone/>
            </a:pPr>
            <a:r>
              <a:rPr lang="en-US" sz="2800" b="1" dirty="0"/>
              <a:t>29 – 31 MAY 2019 </a:t>
            </a:r>
            <a:endParaRPr lang="bg-BG" sz="2800"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Tree>
    <p:extLst>
      <p:ext uri="{BB962C8B-B14F-4D97-AF65-F5344CB8AC3E}">
        <p14:creationId xmlns:p14="http://schemas.microsoft.com/office/powerpoint/2010/main" val="266060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Agenda</a:t>
            </a:r>
            <a:endParaRPr lang="bg-BG" sz="3600" b="1" dirty="0"/>
          </a:p>
        </p:txBody>
      </p:sp>
      <p:pic>
        <p:nvPicPr>
          <p:cNvPr id="10" name="Контейнер за съдържание 9">
            <a:extLst>
              <a:ext uri="{FF2B5EF4-FFF2-40B4-BE49-F238E27FC236}">
                <a16:creationId xmlns:a16="http://schemas.microsoft.com/office/drawing/2014/main" id="{7D984E68-E8DC-4A1B-BCB7-64269E238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234" y="1371600"/>
            <a:ext cx="7712957" cy="4754563"/>
          </a:xfrm>
        </p:spPr>
      </p:pic>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Tree>
    <p:extLst>
      <p:ext uri="{BB962C8B-B14F-4D97-AF65-F5344CB8AC3E}">
        <p14:creationId xmlns:p14="http://schemas.microsoft.com/office/powerpoint/2010/main" val="87821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Agenda</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12" name="Контейнер за съдържание 11">
            <a:extLst>
              <a:ext uri="{FF2B5EF4-FFF2-40B4-BE49-F238E27FC236}">
                <a16:creationId xmlns:a16="http://schemas.microsoft.com/office/drawing/2014/main" id="{7BBADBC9-EB46-4669-AB1C-3C40FA3B06E5}"/>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7200" y="1605704"/>
            <a:ext cx="8229600" cy="4514954"/>
          </a:xfrm>
        </p:spPr>
      </p:pic>
    </p:spTree>
    <p:extLst>
      <p:ext uri="{BB962C8B-B14F-4D97-AF65-F5344CB8AC3E}">
        <p14:creationId xmlns:p14="http://schemas.microsoft.com/office/powerpoint/2010/main" val="164135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Agenda</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p:txBody>
          <a:bodyPr/>
          <a:lstStyle/>
          <a:p>
            <a:endParaRPr lang="en-GB" dirty="0"/>
          </a:p>
          <a:p>
            <a:endParaRPr lang="en-GB" dirty="0"/>
          </a:p>
          <a:p>
            <a:endParaRPr lang="en-GB" dirty="0"/>
          </a:p>
          <a:p>
            <a:endParaRPr lang="en-GB" dirty="0"/>
          </a:p>
          <a:p>
            <a:r>
              <a:rPr lang="en-GB" sz="2600" dirty="0"/>
              <a:t>Please send names of participants in order to assure permission from “</a:t>
            </a:r>
            <a:r>
              <a:rPr lang="en-GB" sz="2600" dirty="0" err="1"/>
              <a:t>Sofiyska</a:t>
            </a:r>
            <a:r>
              <a:rPr lang="en-GB" sz="2600" dirty="0"/>
              <a:t> </a:t>
            </a:r>
            <a:r>
              <a:rPr lang="en-GB" sz="2600" dirty="0" err="1"/>
              <a:t>voda</a:t>
            </a:r>
            <a:r>
              <a:rPr lang="en-GB" sz="2600" dirty="0"/>
              <a:t>” AD to visit the WWTP!</a:t>
            </a:r>
          </a:p>
          <a:p>
            <a:pPr lvl="1"/>
            <a:r>
              <a:rPr lang="en-GB" sz="2200" dirty="0"/>
              <a:t>The WWTP is an object of national importance and access is granted by respective authorities.</a:t>
            </a:r>
            <a:endParaRPr lang="bg-BG" sz="2200" dirty="0"/>
          </a:p>
        </p:txBody>
      </p:sp>
      <p:pic>
        <p:nvPicPr>
          <p:cNvPr id="13" name="Картина 12">
            <a:extLst>
              <a:ext uri="{FF2B5EF4-FFF2-40B4-BE49-F238E27FC236}">
                <a16:creationId xmlns:a16="http://schemas.microsoft.com/office/drawing/2014/main" id="{B1D0D19E-DD3C-432F-A424-D9E094ACCEA5}"/>
              </a:ext>
            </a:extLst>
          </p:cNvPr>
          <p:cNvPicPr>
            <a:picLocks noChangeAspect="1"/>
          </p:cNvPicPr>
          <p:nvPr/>
        </p:nvPicPr>
        <p:blipFill>
          <a:blip r:embed="rId5"/>
          <a:stretch>
            <a:fillRect/>
          </a:stretch>
        </p:blipFill>
        <p:spPr>
          <a:xfrm>
            <a:off x="346183" y="1453382"/>
            <a:ext cx="8451633" cy="2332281"/>
          </a:xfrm>
          <a:prstGeom prst="rect">
            <a:avLst/>
          </a:prstGeom>
        </p:spPr>
      </p:pic>
    </p:spTree>
    <p:extLst>
      <p:ext uri="{BB962C8B-B14F-4D97-AF65-F5344CB8AC3E}">
        <p14:creationId xmlns:p14="http://schemas.microsoft.com/office/powerpoint/2010/main" val="203061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Autofit/>
          </a:bodyPr>
          <a:lstStyle/>
          <a:p>
            <a:r>
              <a:rPr lang="en-GB" sz="3600" b="1" dirty="0"/>
              <a:t>Agenda</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457200" y="1371600"/>
            <a:ext cx="8229600" cy="4901625"/>
          </a:xfrm>
        </p:spPr>
        <p:txBody>
          <a:bodyPr>
            <a:noAutofit/>
          </a:bodyPr>
          <a:lstStyle/>
          <a:p>
            <a:endParaRPr lang="en-GB" dirty="0"/>
          </a:p>
          <a:p>
            <a:endParaRPr lang="en-GB" dirty="0"/>
          </a:p>
          <a:p>
            <a:endParaRPr lang="en-GB" dirty="0"/>
          </a:p>
          <a:p>
            <a:endParaRPr lang="en-GB" dirty="0"/>
          </a:p>
          <a:p>
            <a:pPr marL="0" indent="0">
              <a:buNone/>
            </a:pPr>
            <a:endParaRPr lang="en-GB" dirty="0"/>
          </a:p>
          <a:p>
            <a:pPr>
              <a:spcBef>
                <a:spcPts val="0"/>
              </a:spcBef>
            </a:pPr>
            <a:r>
              <a:rPr lang="en-GB" sz="2600" dirty="0"/>
              <a:t>On 30</a:t>
            </a:r>
            <a:r>
              <a:rPr lang="en-GB" sz="2600" baseline="30000" dirty="0"/>
              <a:t>th</a:t>
            </a:r>
            <a:r>
              <a:rPr lang="en-GB" sz="2600" dirty="0"/>
              <a:t> and 31</a:t>
            </a:r>
            <a:r>
              <a:rPr lang="en-GB" sz="2600" baseline="30000" dirty="0"/>
              <a:t>st</a:t>
            </a:r>
            <a:r>
              <a:rPr lang="en-GB" sz="2600" dirty="0"/>
              <a:t> of May (Thursday and Friday) there will be Bulgarian-Austrian Seminar “Hydrological Hazards and Related Problems”</a:t>
            </a:r>
          </a:p>
          <a:p>
            <a:pPr lvl="1"/>
            <a:r>
              <a:rPr lang="en-GB" sz="2200" dirty="0"/>
              <a:t>Is it appropriate to “accommodate” part of the training into the Seminar?</a:t>
            </a:r>
            <a:endParaRPr lang="bg-BG" sz="2200" dirty="0"/>
          </a:p>
        </p:txBody>
      </p:sp>
      <p:pic>
        <p:nvPicPr>
          <p:cNvPr id="12" name="Картина 11">
            <a:extLst>
              <a:ext uri="{FF2B5EF4-FFF2-40B4-BE49-F238E27FC236}">
                <a16:creationId xmlns:a16="http://schemas.microsoft.com/office/drawing/2014/main" id="{CD71DFC2-F6AC-4436-A0A3-1BC783BDF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143" y="1371600"/>
            <a:ext cx="4021164" cy="2726997"/>
          </a:xfrm>
          <a:prstGeom prst="rect">
            <a:avLst/>
          </a:prstGeom>
        </p:spPr>
      </p:pic>
      <p:pic>
        <p:nvPicPr>
          <p:cNvPr id="15" name="Картина 14">
            <a:extLst>
              <a:ext uri="{FF2B5EF4-FFF2-40B4-BE49-F238E27FC236}">
                <a16:creationId xmlns:a16="http://schemas.microsoft.com/office/drawing/2014/main" id="{B9792F1F-2312-4EB0-81BD-0564E418F2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7560" y="1382548"/>
            <a:ext cx="4488007" cy="1352550"/>
          </a:xfrm>
          <a:prstGeom prst="rect">
            <a:avLst/>
          </a:prstGeom>
        </p:spPr>
      </p:pic>
    </p:spTree>
    <p:extLst>
      <p:ext uri="{BB962C8B-B14F-4D97-AF65-F5344CB8AC3E}">
        <p14:creationId xmlns:p14="http://schemas.microsoft.com/office/powerpoint/2010/main" val="429210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8"/>
            <a:ext cx="8229600" cy="584776"/>
          </a:xfrm>
        </p:spPr>
        <p:txBody>
          <a:bodyPr>
            <a:noAutofit/>
          </a:bodyPr>
          <a:lstStyle/>
          <a:p>
            <a:r>
              <a:rPr lang="en-GB" sz="3600" b="1" dirty="0" err="1"/>
              <a:t>UACEG</a:t>
            </a:r>
            <a:r>
              <a:rPr lang="en-GB" sz="3600" b="1" dirty="0"/>
              <a:t> Location</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10" name="Контейнер за съдържание 9">
            <a:extLst>
              <a:ext uri="{FF2B5EF4-FFF2-40B4-BE49-F238E27FC236}">
                <a16:creationId xmlns:a16="http://schemas.microsoft.com/office/drawing/2014/main" id="{EBA1C4B5-84B6-4967-A6B1-35EF7620118F}"/>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b="8631"/>
          <a:stretch/>
        </p:blipFill>
        <p:spPr>
          <a:xfrm>
            <a:off x="1219200" y="1260347"/>
            <a:ext cx="6324600" cy="4926941"/>
          </a:xfrm>
        </p:spPr>
      </p:pic>
    </p:spTree>
    <p:extLst>
      <p:ext uri="{BB962C8B-B14F-4D97-AF65-F5344CB8AC3E}">
        <p14:creationId xmlns:p14="http://schemas.microsoft.com/office/powerpoint/2010/main" val="12685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574581"/>
          </a:xfrm>
        </p:spPr>
        <p:txBody>
          <a:bodyPr>
            <a:noAutofit/>
          </a:bodyPr>
          <a:lstStyle/>
          <a:p>
            <a:r>
              <a:rPr lang="en-GB" sz="3600" b="1" dirty="0" err="1"/>
              <a:t>UACEG</a:t>
            </a:r>
            <a:r>
              <a:rPr lang="en-GB" sz="3600" b="1" dirty="0"/>
              <a:t> Location</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9" name="Контейнер за съдържание 8">
            <a:extLst>
              <a:ext uri="{FF2B5EF4-FFF2-40B4-BE49-F238E27FC236}">
                <a16:creationId xmlns:a16="http://schemas.microsoft.com/office/drawing/2014/main" id="{CAEC3CD8-9667-4158-B85A-EC2D505A030A}"/>
              </a:ext>
            </a:extLst>
          </p:cNvPr>
          <p:cNvSpPr>
            <a:spLocks noGrp="1"/>
          </p:cNvSpPr>
          <p:nvPr>
            <p:ph idx="1"/>
          </p:nvPr>
        </p:nvSpPr>
        <p:spPr>
          <a:xfrm>
            <a:off x="5010149" y="1306418"/>
            <a:ext cx="3902051" cy="4819746"/>
          </a:xfrm>
        </p:spPr>
        <p:txBody>
          <a:bodyPr>
            <a:noAutofit/>
          </a:bodyPr>
          <a:lstStyle/>
          <a:p>
            <a:r>
              <a:rPr lang="en-US" sz="2200" dirty="0"/>
              <a:t>The post address is 1046 Sofia, 1 </a:t>
            </a:r>
            <a:r>
              <a:rPr lang="en-US" sz="2200" dirty="0" err="1"/>
              <a:t>Hristo</a:t>
            </a:r>
            <a:r>
              <a:rPr lang="en-US" sz="2200" dirty="0"/>
              <a:t> </a:t>
            </a:r>
            <a:r>
              <a:rPr lang="en-US" sz="2200" dirty="0" err="1"/>
              <a:t>Smirnenski</a:t>
            </a:r>
            <a:r>
              <a:rPr lang="en-US" sz="2200" dirty="0"/>
              <a:t> Blvd</a:t>
            </a:r>
            <a:endParaRPr lang="en-GB" sz="2200" dirty="0"/>
          </a:p>
          <a:p>
            <a:r>
              <a:rPr lang="en-US" sz="2200" dirty="0"/>
              <a:t>The university has good connection to</a:t>
            </a:r>
          </a:p>
          <a:p>
            <a:r>
              <a:rPr lang="en-US" sz="2200" dirty="0"/>
              <a:t>Sofia Airport (via Metro) </a:t>
            </a:r>
          </a:p>
          <a:p>
            <a:pPr marL="541338" lvl="1"/>
            <a:r>
              <a:rPr lang="en-US" sz="2000" dirty="0"/>
              <a:t>The Metro Station “Vasil </a:t>
            </a:r>
            <a:r>
              <a:rPr lang="en-US" sz="2000" dirty="0" err="1"/>
              <a:t>Levski</a:t>
            </a:r>
            <a:r>
              <a:rPr lang="en-US" sz="2000" dirty="0"/>
              <a:t> Stadium” is at some 50 m distance from the Rectorate building of </a:t>
            </a:r>
            <a:r>
              <a:rPr lang="en-US" sz="2000" dirty="0" err="1"/>
              <a:t>UACEG</a:t>
            </a:r>
            <a:r>
              <a:rPr lang="en-US" sz="2000" dirty="0"/>
              <a:t>.</a:t>
            </a:r>
            <a:endParaRPr lang="en-GB" sz="2000" dirty="0"/>
          </a:p>
          <a:p>
            <a:r>
              <a:rPr lang="en-US" sz="2200" dirty="0"/>
              <a:t>Sofia Central Railway Station and International Bus Station (via Metro and tram). </a:t>
            </a:r>
          </a:p>
        </p:txBody>
      </p:sp>
      <p:pic>
        <p:nvPicPr>
          <p:cNvPr id="10" name="Картина 9">
            <a:extLst>
              <a:ext uri="{FF2B5EF4-FFF2-40B4-BE49-F238E27FC236}">
                <a16:creationId xmlns:a16="http://schemas.microsoft.com/office/drawing/2014/main" id="{008796C2-0F9A-4512-9CD6-88B702DF6EE2}"/>
              </a:ext>
            </a:extLst>
          </p:cNvPr>
          <p:cNvPicPr>
            <a:picLocks noChangeAspect="1"/>
          </p:cNvPicPr>
          <p:nvPr/>
        </p:nvPicPr>
        <p:blipFill rotWithShape="1">
          <a:blip r:embed="rId5">
            <a:extLst>
              <a:ext uri="{28A0092B-C50C-407E-A947-70E740481C1C}">
                <a14:useLocalDpi xmlns:a14="http://schemas.microsoft.com/office/drawing/2010/main" val="0"/>
              </a:ext>
            </a:extLst>
          </a:blip>
          <a:srcRect t="746"/>
          <a:stretch/>
        </p:blipFill>
        <p:spPr>
          <a:xfrm>
            <a:off x="231800" y="1406012"/>
            <a:ext cx="4552950" cy="4575687"/>
          </a:xfrm>
          <a:prstGeom prst="rect">
            <a:avLst/>
          </a:prstGeom>
        </p:spPr>
      </p:pic>
    </p:spTree>
    <p:extLst>
      <p:ext uri="{BB962C8B-B14F-4D97-AF65-F5344CB8AC3E}">
        <p14:creationId xmlns:p14="http://schemas.microsoft.com/office/powerpoint/2010/main" val="3755104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8"/>
            <a:ext cx="8229600" cy="541500"/>
          </a:xfrm>
        </p:spPr>
        <p:txBody>
          <a:bodyPr>
            <a:noAutofit/>
          </a:bodyPr>
          <a:lstStyle/>
          <a:p>
            <a:r>
              <a:rPr lang="en-GB" sz="3600" b="1" dirty="0" err="1"/>
              <a:t>UACEG</a:t>
            </a:r>
            <a:r>
              <a:rPr lang="en-GB" sz="3600" b="1" dirty="0"/>
              <a:t> Location</a:t>
            </a:r>
            <a:endParaRPr lang="bg-BG" sz="3600" b="1"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13" name="Контейнер за съдържание 12">
            <a:extLst>
              <a:ext uri="{FF2B5EF4-FFF2-40B4-BE49-F238E27FC236}">
                <a16:creationId xmlns:a16="http://schemas.microsoft.com/office/drawing/2014/main" id="{9E6EC456-2C89-46CE-8B0D-141FDFB90F3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435201" y="1219405"/>
            <a:ext cx="6477000" cy="4999888"/>
          </a:xfrm>
        </p:spPr>
      </p:pic>
      <p:sp>
        <p:nvSpPr>
          <p:cNvPr id="14" name="Текстово поле 13">
            <a:extLst>
              <a:ext uri="{FF2B5EF4-FFF2-40B4-BE49-F238E27FC236}">
                <a16:creationId xmlns:a16="http://schemas.microsoft.com/office/drawing/2014/main" id="{D161C8CD-1B06-44D5-AE2A-188A3EC72A43}"/>
              </a:ext>
            </a:extLst>
          </p:cNvPr>
          <p:cNvSpPr txBox="1"/>
          <p:nvPr/>
        </p:nvSpPr>
        <p:spPr>
          <a:xfrm>
            <a:off x="304800" y="2362200"/>
            <a:ext cx="1971925" cy="381000"/>
          </a:xfrm>
          <a:prstGeom prst="rect">
            <a:avLst/>
          </a:prstGeom>
          <a:noFill/>
        </p:spPr>
        <p:txBody>
          <a:bodyPr wrap="square" rtlCol="0">
            <a:spAutoFit/>
          </a:bodyPr>
          <a:lstStyle/>
          <a:p>
            <a:r>
              <a:rPr lang="en-GB" b="1" dirty="0"/>
              <a:t>Rectorate Building</a:t>
            </a:r>
            <a:endParaRPr lang="bg-BG" b="1" dirty="0"/>
          </a:p>
        </p:txBody>
      </p:sp>
      <p:sp>
        <p:nvSpPr>
          <p:cNvPr id="15" name="Текстово поле 14">
            <a:extLst>
              <a:ext uri="{FF2B5EF4-FFF2-40B4-BE49-F238E27FC236}">
                <a16:creationId xmlns:a16="http://schemas.microsoft.com/office/drawing/2014/main" id="{D1F0B9C2-9D89-49AA-B00D-CA3DCABA0966}"/>
              </a:ext>
            </a:extLst>
          </p:cNvPr>
          <p:cNvSpPr txBox="1"/>
          <p:nvPr/>
        </p:nvSpPr>
        <p:spPr>
          <a:xfrm>
            <a:off x="1405063" y="4371784"/>
            <a:ext cx="932766" cy="381000"/>
          </a:xfrm>
          <a:prstGeom prst="rect">
            <a:avLst/>
          </a:prstGeom>
          <a:noFill/>
        </p:spPr>
        <p:txBody>
          <a:bodyPr wrap="square" rtlCol="0">
            <a:spAutoFit/>
          </a:bodyPr>
          <a:lstStyle/>
          <a:p>
            <a:r>
              <a:rPr lang="en-GB" b="1" dirty="0"/>
              <a:t>Block B</a:t>
            </a:r>
            <a:endParaRPr lang="bg-BG" b="1" dirty="0"/>
          </a:p>
        </p:txBody>
      </p:sp>
      <p:sp>
        <p:nvSpPr>
          <p:cNvPr id="16" name="Текстово поле 15">
            <a:extLst>
              <a:ext uri="{FF2B5EF4-FFF2-40B4-BE49-F238E27FC236}">
                <a16:creationId xmlns:a16="http://schemas.microsoft.com/office/drawing/2014/main" id="{EA831A9A-2B2B-4DDB-A17D-C4E628AD045B}"/>
              </a:ext>
            </a:extLst>
          </p:cNvPr>
          <p:cNvSpPr txBox="1"/>
          <p:nvPr/>
        </p:nvSpPr>
        <p:spPr>
          <a:xfrm>
            <a:off x="1479014" y="5718123"/>
            <a:ext cx="990600" cy="381000"/>
          </a:xfrm>
          <a:prstGeom prst="rect">
            <a:avLst/>
          </a:prstGeom>
          <a:noFill/>
        </p:spPr>
        <p:txBody>
          <a:bodyPr wrap="square" rtlCol="0">
            <a:spAutoFit/>
          </a:bodyPr>
          <a:lstStyle/>
          <a:p>
            <a:r>
              <a:rPr lang="en-GB" b="1" dirty="0">
                <a:solidFill>
                  <a:srgbClr val="3333FF"/>
                </a:solidFill>
              </a:rPr>
              <a:t>Block A</a:t>
            </a:r>
            <a:endParaRPr lang="bg-BG" b="1" dirty="0">
              <a:solidFill>
                <a:srgbClr val="3333FF"/>
              </a:solidFill>
            </a:endParaRPr>
          </a:p>
        </p:txBody>
      </p:sp>
      <p:sp>
        <p:nvSpPr>
          <p:cNvPr id="17" name="Текстово поле 16">
            <a:extLst>
              <a:ext uri="{FF2B5EF4-FFF2-40B4-BE49-F238E27FC236}">
                <a16:creationId xmlns:a16="http://schemas.microsoft.com/office/drawing/2014/main" id="{7B5F077D-A23B-4115-9EA1-153E099D414F}"/>
              </a:ext>
            </a:extLst>
          </p:cNvPr>
          <p:cNvSpPr txBox="1"/>
          <p:nvPr/>
        </p:nvSpPr>
        <p:spPr>
          <a:xfrm>
            <a:off x="336755" y="4897690"/>
            <a:ext cx="1676400" cy="646331"/>
          </a:xfrm>
          <a:prstGeom prst="rect">
            <a:avLst/>
          </a:prstGeom>
          <a:noFill/>
        </p:spPr>
        <p:txBody>
          <a:bodyPr wrap="square" rtlCol="0">
            <a:spAutoFit/>
          </a:bodyPr>
          <a:lstStyle/>
          <a:p>
            <a:pPr algn="r"/>
            <a:r>
              <a:rPr lang="en-GB" b="1" dirty="0"/>
              <a:t>New Building Entrance</a:t>
            </a:r>
            <a:endParaRPr lang="bg-BG" b="1" dirty="0"/>
          </a:p>
        </p:txBody>
      </p:sp>
      <p:sp>
        <p:nvSpPr>
          <p:cNvPr id="18" name="Стрелка надясно 17">
            <a:extLst>
              <a:ext uri="{FF2B5EF4-FFF2-40B4-BE49-F238E27FC236}">
                <a16:creationId xmlns:a16="http://schemas.microsoft.com/office/drawing/2014/main" id="{006A99EA-24CA-4EA0-AC9A-826BF63EFC51}"/>
              </a:ext>
            </a:extLst>
          </p:cNvPr>
          <p:cNvSpPr/>
          <p:nvPr/>
        </p:nvSpPr>
        <p:spPr>
          <a:xfrm rot="782171">
            <a:off x="2332454" y="4589251"/>
            <a:ext cx="1250186" cy="190500"/>
          </a:xfrm>
          <a:prstGeom prst="rightArrow">
            <a:avLst/>
          </a:prstGeom>
          <a:solidFill>
            <a:schemeClr val="accent6">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9" name="Стрелка надясно 18">
            <a:extLst>
              <a:ext uri="{FF2B5EF4-FFF2-40B4-BE49-F238E27FC236}">
                <a16:creationId xmlns:a16="http://schemas.microsoft.com/office/drawing/2014/main" id="{674CE0C9-4AAD-4B27-8B44-DF0BDD1AB987}"/>
              </a:ext>
            </a:extLst>
          </p:cNvPr>
          <p:cNvSpPr/>
          <p:nvPr/>
        </p:nvSpPr>
        <p:spPr>
          <a:xfrm rot="21014523">
            <a:off x="2345010" y="5626618"/>
            <a:ext cx="1679599" cy="228102"/>
          </a:xfrm>
          <a:prstGeom prst="rightArrow">
            <a:avLst/>
          </a:prstGeom>
          <a:solidFill>
            <a:srgbClr val="3333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Стрелка надясно 19">
            <a:extLst>
              <a:ext uri="{FF2B5EF4-FFF2-40B4-BE49-F238E27FC236}">
                <a16:creationId xmlns:a16="http://schemas.microsoft.com/office/drawing/2014/main" id="{EC21D23B-5E3C-400C-8C17-93878A786694}"/>
              </a:ext>
            </a:extLst>
          </p:cNvPr>
          <p:cNvSpPr/>
          <p:nvPr/>
        </p:nvSpPr>
        <p:spPr>
          <a:xfrm>
            <a:off x="2050076" y="5092399"/>
            <a:ext cx="1260937" cy="38717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Стрелка надясно 20">
            <a:extLst>
              <a:ext uri="{FF2B5EF4-FFF2-40B4-BE49-F238E27FC236}">
                <a16:creationId xmlns:a16="http://schemas.microsoft.com/office/drawing/2014/main" id="{1F10326D-3DB5-4463-A92C-5856CC813BE3}"/>
              </a:ext>
            </a:extLst>
          </p:cNvPr>
          <p:cNvSpPr/>
          <p:nvPr/>
        </p:nvSpPr>
        <p:spPr>
          <a:xfrm>
            <a:off x="1405063" y="2729078"/>
            <a:ext cx="1295400" cy="2979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2143116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479</Words>
  <Application>Microsoft Office PowerPoint</Application>
  <PresentationFormat>Презентация на цял екран (4:3)</PresentationFormat>
  <Paragraphs>73</Paragraphs>
  <Slides>11</Slides>
  <Notes>2</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11</vt:i4>
      </vt:variant>
    </vt:vector>
  </HeadingPairs>
  <TitlesOfParts>
    <vt:vector size="15" baseType="lpstr">
      <vt:lpstr>Arial</vt:lpstr>
      <vt:lpstr>Calibri</vt:lpstr>
      <vt:lpstr>Calibri Light</vt:lpstr>
      <vt:lpstr>Office Theme</vt:lpstr>
      <vt:lpstr>Презентация на PowerPoint</vt:lpstr>
      <vt:lpstr>Agenda</vt:lpstr>
      <vt:lpstr>Agenda</vt:lpstr>
      <vt:lpstr>Agenda</vt:lpstr>
      <vt:lpstr>Agenda</vt:lpstr>
      <vt:lpstr>Agenda</vt:lpstr>
      <vt:lpstr>UACEG Location</vt:lpstr>
      <vt:lpstr>UACEG Location</vt:lpstr>
      <vt:lpstr>UACEG Location</vt:lpstr>
      <vt:lpstr>Invitation</vt:lpstr>
      <vt:lpstr>Презентация на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Petar Filkov</cp:lastModifiedBy>
  <cp:revision>61</cp:revision>
  <dcterms:created xsi:type="dcterms:W3CDTF">2006-08-16T00:00:00Z</dcterms:created>
  <dcterms:modified xsi:type="dcterms:W3CDTF">2019-05-09T21:50:36Z</dcterms:modified>
</cp:coreProperties>
</file>